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5" d="100"/>
          <a:sy n="65" d="100"/>
        </p:scale>
        <p:origin x="102"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4173C-48F8-1B24-3E69-4DEE2844BF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id="{EE484A08-0118-77FD-2506-704D9A8EEC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id="{2FD2E2FE-7BC8-CEE2-5D65-CC5C189733A9}"/>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5" name="Footer Placeholder 4">
            <a:extLst>
              <a:ext uri="{FF2B5EF4-FFF2-40B4-BE49-F238E27FC236}">
                <a16:creationId xmlns:a16="http://schemas.microsoft.com/office/drawing/2014/main" id="{7F9329AE-0D54-FA12-AD86-FFDF86A0970C}"/>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172B6913-EE7A-F230-306C-D5A55BB59A7C}"/>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378051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021E-1F6A-AB67-A867-29DA6C64342C}"/>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3246E75C-B418-112B-0689-103F25E881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75794E01-E919-A2B5-22B2-41397215D683}"/>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5" name="Footer Placeholder 4">
            <a:extLst>
              <a:ext uri="{FF2B5EF4-FFF2-40B4-BE49-F238E27FC236}">
                <a16:creationId xmlns:a16="http://schemas.microsoft.com/office/drawing/2014/main" id="{F285108E-5BD9-2705-ECBC-61B542A20E3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F2BB9FFA-35AE-F4D0-5CBD-831C6DA75523}"/>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36066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90B2F2-C929-2B47-5A62-3164D99C9F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id="{B6F4C06E-3470-B9CD-7882-DCCF259A6F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7EDBA26C-831E-ADCC-25F5-4248D5A83490}"/>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5" name="Footer Placeholder 4">
            <a:extLst>
              <a:ext uri="{FF2B5EF4-FFF2-40B4-BE49-F238E27FC236}">
                <a16:creationId xmlns:a16="http://schemas.microsoft.com/office/drawing/2014/main" id="{3E305A85-2430-AE72-2D78-FA74340D7DB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CC2D0CE0-F40A-BE72-CE66-00E99BA4F9A2}"/>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1910116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2EF0-6CDE-D91B-5D22-AA4C1783DA5A}"/>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3494D763-671D-ACD6-C2B5-D8DA7B200D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F3FBE1C8-128B-1AF3-4FFA-45AD26E59D59}"/>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5" name="Footer Placeholder 4">
            <a:extLst>
              <a:ext uri="{FF2B5EF4-FFF2-40B4-BE49-F238E27FC236}">
                <a16:creationId xmlns:a16="http://schemas.microsoft.com/office/drawing/2014/main" id="{BE98A75B-E1E3-A5D2-8E14-AF8407B10C0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870C5CDB-5CEE-0006-6F79-77C1062041AC}"/>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68479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7A364-FA6C-ECFC-4135-9225039439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id="{636BACDB-3A1C-0BE8-EFFF-70A9B4A46F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9D3432-782F-01C2-C962-1EE0137A2D17}"/>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5" name="Footer Placeholder 4">
            <a:extLst>
              <a:ext uri="{FF2B5EF4-FFF2-40B4-BE49-F238E27FC236}">
                <a16:creationId xmlns:a16="http://schemas.microsoft.com/office/drawing/2014/main" id="{A9FDC6B4-304A-7AAB-8A44-7373A0046EC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id="{96B45B43-606C-C2F3-C0E6-17DD29F61913}"/>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147039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FD57E-64F8-6AB3-F267-D272928F1509}"/>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id="{D39BCC8D-B935-4FD8-A796-0151BC37C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id="{2C9E7045-13D7-F86E-CC54-1727E2EBE4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id="{347E8607-2599-CFF7-EA19-40FE8E91061B}"/>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6" name="Footer Placeholder 5">
            <a:extLst>
              <a:ext uri="{FF2B5EF4-FFF2-40B4-BE49-F238E27FC236}">
                <a16:creationId xmlns:a16="http://schemas.microsoft.com/office/drawing/2014/main" id="{6D48E23B-68C6-D949-A3B7-A66DCECA45B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4868F737-9DB5-10F3-2291-77759D2CB535}"/>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3060606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53826-88F1-4FB8-3CA4-B3D305ABF234}"/>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id="{2FA6C689-0C94-A0C3-5036-72AC658570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92E21B-1880-59B1-A250-73C290EF04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id="{74796A40-9544-41DA-218B-58A7E5F61E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D44544-7D77-35D6-255F-709D2A4F7F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id="{10E3AC33-D174-BE1C-B091-07C38BB52F33}"/>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8" name="Footer Placeholder 7">
            <a:extLst>
              <a:ext uri="{FF2B5EF4-FFF2-40B4-BE49-F238E27FC236}">
                <a16:creationId xmlns:a16="http://schemas.microsoft.com/office/drawing/2014/main" id="{3435FD01-46D8-536E-7E9E-3E109C80525E}"/>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id="{355A0C2C-569B-56FC-4A48-784D75EA15FE}"/>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4016142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5EFA1-B413-83F2-433D-7579A2E63BB2}"/>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id="{CB5F0CFD-99E0-DDA9-D952-99489A442D1A}"/>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4" name="Footer Placeholder 3">
            <a:extLst>
              <a:ext uri="{FF2B5EF4-FFF2-40B4-BE49-F238E27FC236}">
                <a16:creationId xmlns:a16="http://schemas.microsoft.com/office/drawing/2014/main" id="{1F00DEBB-9676-1FE4-DF4A-2000F30524CE}"/>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id="{A9F4EBC5-C773-1EFB-4A1F-984763DC3E5D}"/>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3651477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9759B3-ECCB-DD30-6718-1DD4AAE53407}"/>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3" name="Footer Placeholder 2">
            <a:extLst>
              <a:ext uri="{FF2B5EF4-FFF2-40B4-BE49-F238E27FC236}">
                <a16:creationId xmlns:a16="http://schemas.microsoft.com/office/drawing/2014/main" id="{C4815568-3572-FC2C-F9DF-603429F28F5E}"/>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id="{73B93360-AF18-DB71-EDD1-C3A73B3EEFB3}"/>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1436434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D30E2-F3E0-D11B-47CF-90EA637866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id="{5C6F79AF-CF05-ADE6-BF00-2333D1DF02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id="{E41CEEFF-1C2E-6E21-1E8B-1F01970F9E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602FAB-B2EF-5893-0E98-C75D14CB94B2}"/>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6" name="Footer Placeholder 5">
            <a:extLst>
              <a:ext uri="{FF2B5EF4-FFF2-40B4-BE49-F238E27FC236}">
                <a16:creationId xmlns:a16="http://schemas.microsoft.com/office/drawing/2014/main" id="{622CF15F-BB03-F864-156A-CC363C6F9AA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4481F44A-A72B-B08E-F836-EC2C9401C73B}"/>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2811205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0D6AC-9A40-BBCA-8218-05134A0D8D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id="{C01909A7-F38E-7432-5F15-CEE8D1DAD2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id="{535A656F-4043-E5C1-BE37-D119089FA6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75469-7AAD-3812-10C7-A5B7C9906645}"/>
              </a:ext>
            </a:extLst>
          </p:cNvPr>
          <p:cNvSpPr>
            <a:spLocks noGrp="1"/>
          </p:cNvSpPr>
          <p:nvPr>
            <p:ph type="dt" sz="half" idx="10"/>
          </p:nvPr>
        </p:nvSpPr>
        <p:spPr/>
        <p:txBody>
          <a:bodyPr/>
          <a:lstStyle/>
          <a:p>
            <a:fld id="{08F896A1-2848-4C49-A61D-BA4CC2EC2EF8}" type="datetimeFigureOut">
              <a:rPr lang="id-ID" smtClean="0"/>
              <a:t>18/01/2023</a:t>
            </a:fld>
            <a:endParaRPr lang="id-ID"/>
          </a:p>
        </p:txBody>
      </p:sp>
      <p:sp>
        <p:nvSpPr>
          <p:cNvPr id="6" name="Footer Placeholder 5">
            <a:extLst>
              <a:ext uri="{FF2B5EF4-FFF2-40B4-BE49-F238E27FC236}">
                <a16:creationId xmlns:a16="http://schemas.microsoft.com/office/drawing/2014/main" id="{DC922844-67C7-32FB-D854-03963D150C6D}"/>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id="{EB9F5C21-7AE7-4986-0A32-A24E30B5B8AF}"/>
              </a:ext>
            </a:extLst>
          </p:cNvPr>
          <p:cNvSpPr>
            <a:spLocks noGrp="1"/>
          </p:cNvSpPr>
          <p:nvPr>
            <p:ph type="sldNum" sz="quarter" idx="12"/>
          </p:nvPr>
        </p:nvSpPr>
        <p:spPr/>
        <p:txBody>
          <a:bodyPr/>
          <a:lstStyle/>
          <a:p>
            <a:fld id="{2132C4F4-7013-4145-BEF0-9528EBFABFFD}" type="slidenum">
              <a:rPr lang="id-ID" smtClean="0"/>
              <a:t>‹#›</a:t>
            </a:fld>
            <a:endParaRPr lang="id-ID"/>
          </a:p>
        </p:txBody>
      </p:sp>
    </p:spTree>
    <p:extLst>
      <p:ext uri="{BB962C8B-B14F-4D97-AF65-F5344CB8AC3E}">
        <p14:creationId xmlns:p14="http://schemas.microsoft.com/office/powerpoint/2010/main" val="87056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911789-F460-F726-3D5E-63D971D58A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id="{992CC63A-3A43-A8A2-F1FC-3458B95D99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id="{6E039E1C-BC34-1D56-2560-2513A5869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896A1-2848-4C49-A61D-BA4CC2EC2EF8}" type="datetimeFigureOut">
              <a:rPr lang="id-ID" smtClean="0"/>
              <a:t>18/01/2023</a:t>
            </a:fld>
            <a:endParaRPr lang="id-ID"/>
          </a:p>
        </p:txBody>
      </p:sp>
      <p:sp>
        <p:nvSpPr>
          <p:cNvPr id="5" name="Footer Placeholder 4">
            <a:extLst>
              <a:ext uri="{FF2B5EF4-FFF2-40B4-BE49-F238E27FC236}">
                <a16:creationId xmlns:a16="http://schemas.microsoft.com/office/drawing/2014/main" id="{CD99744D-F9E3-D410-7D44-722B6F7516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id="{0FAF92F2-2621-D08D-63BA-DC655E324A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2C4F4-7013-4145-BEF0-9528EBFABFFD}" type="slidenum">
              <a:rPr lang="id-ID" smtClean="0"/>
              <a:t>‹#›</a:t>
            </a:fld>
            <a:endParaRPr lang="id-ID"/>
          </a:p>
        </p:txBody>
      </p:sp>
    </p:spTree>
    <p:extLst>
      <p:ext uri="{BB962C8B-B14F-4D97-AF65-F5344CB8AC3E}">
        <p14:creationId xmlns:p14="http://schemas.microsoft.com/office/powerpoint/2010/main" val="1213072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34" name="Oval 33">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8AD34954-EB08-7451-8E41-96B07C7722CA}"/>
              </a:ext>
            </a:extLst>
          </p:cNvPr>
          <p:cNvSpPr>
            <a:spLocks noGrp="1"/>
          </p:cNvSpPr>
          <p:nvPr>
            <p:ph type="ctrTitle"/>
          </p:nvPr>
        </p:nvSpPr>
        <p:spPr>
          <a:xfrm>
            <a:off x="1923056" y="1638215"/>
            <a:ext cx="8229600" cy="2819399"/>
          </a:xfrm>
          <a:noFill/>
        </p:spPr>
        <p:txBody>
          <a:bodyPr anchor="b">
            <a:normAutofit/>
          </a:bodyPr>
          <a:lstStyle/>
          <a:p>
            <a:br>
              <a:rPr lang="id-ID" sz="4800" dirty="0">
                <a:solidFill>
                  <a:schemeClr val="bg1"/>
                </a:solidFill>
              </a:rPr>
            </a:br>
            <a:br>
              <a:rPr lang="id-ID" sz="4800" dirty="0">
                <a:solidFill>
                  <a:schemeClr val="bg1"/>
                </a:solidFill>
              </a:rPr>
            </a:br>
            <a:r>
              <a:rPr lang="id-ID" sz="4800" dirty="0">
                <a:solidFill>
                  <a:schemeClr val="bg1"/>
                </a:solidFill>
                <a:latin typeface="Algerian" panose="04020705040A02060702" pitchFamily="82" charset="0"/>
              </a:rPr>
              <a:t>PELARATAN HYBIRD</a:t>
            </a:r>
            <a:br>
              <a:rPr lang="id-ID" sz="4800" dirty="0">
                <a:solidFill>
                  <a:schemeClr val="bg1"/>
                </a:solidFill>
              </a:rPr>
            </a:br>
            <a:endParaRPr lang="id-ID" sz="4800" dirty="0">
              <a:solidFill>
                <a:schemeClr val="bg1"/>
              </a:solidFill>
            </a:endParaRPr>
          </a:p>
        </p:txBody>
      </p:sp>
      <p:sp>
        <p:nvSpPr>
          <p:cNvPr id="3" name="Subtitle 2">
            <a:extLst>
              <a:ext uri="{FF2B5EF4-FFF2-40B4-BE49-F238E27FC236}">
                <a16:creationId xmlns:a16="http://schemas.microsoft.com/office/drawing/2014/main" id="{57D0EFB9-5B05-25CF-B14A-791ABC48FC18}"/>
              </a:ext>
            </a:extLst>
          </p:cNvPr>
          <p:cNvSpPr>
            <a:spLocks noGrp="1"/>
          </p:cNvSpPr>
          <p:nvPr>
            <p:ph type="subTitle" idx="1"/>
          </p:nvPr>
        </p:nvSpPr>
        <p:spPr>
          <a:xfrm>
            <a:off x="1970216" y="3718170"/>
            <a:ext cx="8229600" cy="2607079"/>
          </a:xfrm>
          <a:noFill/>
        </p:spPr>
        <p:txBody>
          <a:bodyPr anchor="t">
            <a:normAutofit/>
          </a:bodyPr>
          <a:lstStyle/>
          <a:p>
            <a:r>
              <a:rPr lang="id-ID" dirty="0">
                <a:solidFill>
                  <a:schemeClr val="bg1"/>
                </a:solidFill>
                <a:latin typeface="Amasis MT Pro Black" panose="02040A04050005020304" pitchFamily="18" charset="0"/>
              </a:rPr>
              <a:t>Gku 2 K2.9653</a:t>
            </a:r>
          </a:p>
        </p:txBody>
      </p:sp>
      <p:sp>
        <p:nvSpPr>
          <p:cNvPr id="41" name="Rectangle 40">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44" name="Straight Connector 43">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49" name="Rectangle 48">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52" name="Straight Connector 51">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0330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picture containing indoor, wall&#10;&#10;Description automatically generated">
            <a:extLst>
              <a:ext uri="{FF2B5EF4-FFF2-40B4-BE49-F238E27FC236}">
                <a16:creationId xmlns:a16="http://schemas.microsoft.com/office/drawing/2014/main" id="{89ACCE41-1426-FF3C-116C-C594D72EAFE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3975" r="2" b="16149"/>
          <a:stretch/>
        </p:blipFill>
        <p:spPr>
          <a:xfrm>
            <a:off x="20" y="10"/>
            <a:ext cx="4637226" cy="6857990"/>
          </a:xfrm>
          <a:prstGeom prst="rect">
            <a:avLst/>
          </a:prstGeom>
        </p:spPr>
      </p:pic>
      <p:sp>
        <p:nvSpPr>
          <p:cNvPr id="18" name="Rectangle 17">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BF33DD-6664-A49C-0DC5-F32F2349A23E}"/>
              </a:ext>
            </a:extLst>
          </p:cNvPr>
          <p:cNvSpPr>
            <a:spLocks noGrp="1"/>
          </p:cNvSpPr>
          <p:nvPr>
            <p:ph type="title"/>
          </p:nvPr>
        </p:nvSpPr>
        <p:spPr>
          <a:xfrm>
            <a:off x="5277328" y="1185772"/>
            <a:ext cx="6274591" cy="3351602"/>
          </a:xfrm>
        </p:spPr>
        <p:txBody>
          <a:bodyPr vert="horz" lIns="91440" tIns="45720" rIns="91440" bIns="45720" rtlCol="0" anchor="b">
            <a:normAutofit/>
          </a:bodyPr>
          <a:lstStyle/>
          <a:p>
            <a:r>
              <a:rPr lang="en-US" sz="4000" dirty="0">
                <a:solidFill>
                  <a:schemeClr val="bg1"/>
                </a:solidFill>
                <a:latin typeface="Algerian" panose="04020705040A02060702" pitchFamily="82" charset="0"/>
              </a:rPr>
              <a:t>Mixer</a:t>
            </a:r>
            <a:br>
              <a:rPr lang="en-US" sz="2400" dirty="0">
                <a:solidFill>
                  <a:schemeClr val="bg1"/>
                </a:solidFill>
              </a:rPr>
            </a:br>
            <a:r>
              <a:rPr lang="en-US" sz="2400" dirty="0" err="1">
                <a:solidFill>
                  <a:schemeClr val="bg1"/>
                </a:solidFill>
              </a:rPr>
              <a:t>mixer</a:t>
            </a:r>
            <a:r>
              <a:rPr lang="en-US" sz="2400" dirty="0">
                <a:solidFill>
                  <a:schemeClr val="bg1"/>
                </a:solidFill>
              </a:rPr>
              <a:t> </a:t>
            </a:r>
            <a:r>
              <a:rPr lang="en-US" sz="2400" dirty="0" err="1">
                <a:solidFill>
                  <a:schemeClr val="bg1"/>
                </a:solidFill>
              </a:rPr>
              <a:t>berfungsi</a:t>
            </a:r>
            <a:r>
              <a:rPr lang="en-US" sz="2400" dirty="0">
                <a:solidFill>
                  <a:schemeClr val="bg1"/>
                </a:solidFill>
              </a:rPr>
              <a:t> </a:t>
            </a:r>
            <a:r>
              <a:rPr lang="en-US" sz="2400" b="1" dirty="0" err="1">
                <a:solidFill>
                  <a:schemeClr val="bg1"/>
                </a:solidFill>
              </a:rPr>
              <a:t>sebagai</a:t>
            </a:r>
            <a:r>
              <a:rPr lang="en-US" sz="2400" b="1" dirty="0">
                <a:solidFill>
                  <a:schemeClr val="bg1"/>
                </a:solidFill>
              </a:rPr>
              <a:t> </a:t>
            </a:r>
            <a:r>
              <a:rPr lang="en-US" sz="2400" b="1" dirty="0" err="1">
                <a:solidFill>
                  <a:schemeClr val="bg1"/>
                </a:solidFill>
              </a:rPr>
              <a:t>pencampur</a:t>
            </a:r>
            <a:r>
              <a:rPr lang="en-US" sz="2400" b="1" dirty="0">
                <a:solidFill>
                  <a:schemeClr val="bg1"/>
                </a:solidFill>
              </a:rPr>
              <a:t> </a:t>
            </a:r>
            <a:r>
              <a:rPr lang="en-US" sz="2400" b="1" dirty="0" err="1">
                <a:solidFill>
                  <a:schemeClr val="bg1"/>
                </a:solidFill>
              </a:rPr>
              <a:t>suara</a:t>
            </a:r>
            <a:r>
              <a:rPr lang="en-US" sz="2400" dirty="0">
                <a:solidFill>
                  <a:schemeClr val="bg1"/>
                </a:solidFill>
              </a:rPr>
              <a:t>, </a:t>
            </a:r>
            <a:r>
              <a:rPr lang="en-US" sz="2400" dirty="0" err="1">
                <a:solidFill>
                  <a:schemeClr val="bg1"/>
                </a:solidFill>
              </a:rPr>
              <a:t>sebuah</a:t>
            </a:r>
            <a:r>
              <a:rPr lang="en-US" sz="2400" dirty="0">
                <a:solidFill>
                  <a:schemeClr val="bg1"/>
                </a:solidFill>
              </a:rPr>
              <a:t> mixing console, </a:t>
            </a:r>
            <a:r>
              <a:rPr lang="en-US" sz="2400" dirty="0" err="1">
                <a:solidFill>
                  <a:schemeClr val="bg1"/>
                </a:solidFill>
              </a:rPr>
              <a:t>baik</a:t>
            </a:r>
            <a:r>
              <a:rPr lang="en-US" sz="2400" dirty="0">
                <a:solidFill>
                  <a:schemeClr val="bg1"/>
                </a:solidFill>
              </a:rPr>
              <a:t> </a:t>
            </a:r>
            <a:r>
              <a:rPr lang="en-US" sz="2400" dirty="0" err="1">
                <a:solidFill>
                  <a:schemeClr val="bg1"/>
                </a:solidFill>
              </a:rPr>
              <a:t>itu</a:t>
            </a:r>
            <a:r>
              <a:rPr lang="en-US" sz="2400" dirty="0">
                <a:solidFill>
                  <a:schemeClr val="bg1"/>
                </a:solidFill>
              </a:rPr>
              <a:t> analog </a:t>
            </a:r>
            <a:r>
              <a:rPr lang="en-US" sz="2400" dirty="0" err="1">
                <a:solidFill>
                  <a:schemeClr val="bg1"/>
                </a:solidFill>
              </a:rPr>
              <a:t>maupun</a:t>
            </a:r>
            <a:r>
              <a:rPr lang="en-US" sz="2400" dirty="0">
                <a:solidFill>
                  <a:schemeClr val="bg1"/>
                </a:solidFill>
              </a:rPr>
              <a:t> digital, </a:t>
            </a:r>
            <a:r>
              <a:rPr lang="en-US" sz="2400" dirty="0" err="1">
                <a:solidFill>
                  <a:schemeClr val="bg1"/>
                </a:solidFill>
              </a:rPr>
              <a:t>atau</a:t>
            </a:r>
            <a:r>
              <a:rPr lang="en-US" sz="2400" dirty="0">
                <a:solidFill>
                  <a:schemeClr val="bg1"/>
                </a:solidFill>
              </a:rPr>
              <a:t> juga </a:t>
            </a:r>
            <a:r>
              <a:rPr lang="en-US" sz="2400" dirty="0" err="1">
                <a:solidFill>
                  <a:schemeClr val="bg1"/>
                </a:solidFill>
              </a:rPr>
              <a:t>disebut</a:t>
            </a:r>
            <a:r>
              <a:rPr lang="en-US" sz="2400" dirty="0">
                <a:solidFill>
                  <a:schemeClr val="bg1"/>
                </a:solidFill>
              </a:rPr>
              <a:t> soundboard / mixing desk (</a:t>
            </a:r>
            <a:r>
              <a:rPr lang="en-US" sz="2400" dirty="0" err="1">
                <a:solidFill>
                  <a:schemeClr val="bg1"/>
                </a:solidFill>
              </a:rPr>
              <a:t>papan</a:t>
            </a:r>
            <a:r>
              <a:rPr lang="en-US" sz="2400" dirty="0">
                <a:solidFill>
                  <a:schemeClr val="bg1"/>
                </a:solidFill>
              </a:rPr>
              <a:t> </a:t>
            </a:r>
            <a:r>
              <a:rPr lang="en-US" sz="2400" dirty="0" err="1">
                <a:solidFill>
                  <a:schemeClr val="bg1"/>
                </a:solidFill>
              </a:rPr>
              <a:t>suara</a:t>
            </a:r>
            <a:r>
              <a:rPr lang="en-US" sz="2400" dirty="0">
                <a:solidFill>
                  <a:schemeClr val="bg1"/>
                </a:solidFill>
              </a:rPr>
              <a:t>) </a:t>
            </a:r>
            <a:r>
              <a:rPr lang="en-US" sz="2400" dirty="0" err="1">
                <a:solidFill>
                  <a:schemeClr val="bg1"/>
                </a:solidFill>
              </a:rPr>
              <a:t>adalah</a:t>
            </a:r>
            <a:r>
              <a:rPr lang="en-US" sz="2400" dirty="0">
                <a:solidFill>
                  <a:schemeClr val="bg1"/>
                </a:solidFill>
              </a:rPr>
              <a:t> </a:t>
            </a:r>
            <a:r>
              <a:rPr lang="en-US" sz="2400" dirty="0" err="1">
                <a:solidFill>
                  <a:schemeClr val="bg1"/>
                </a:solidFill>
              </a:rPr>
              <a:t>sebuah</a:t>
            </a:r>
            <a:r>
              <a:rPr lang="en-US" sz="2400" dirty="0">
                <a:solidFill>
                  <a:schemeClr val="bg1"/>
                </a:solidFill>
              </a:rPr>
              <a:t> </a:t>
            </a:r>
            <a:r>
              <a:rPr lang="en-US" sz="2400" dirty="0" err="1">
                <a:solidFill>
                  <a:schemeClr val="bg1"/>
                </a:solidFill>
              </a:rPr>
              <a:t>peralatan</a:t>
            </a:r>
            <a:r>
              <a:rPr lang="en-US" sz="2400" dirty="0">
                <a:solidFill>
                  <a:schemeClr val="bg1"/>
                </a:solidFill>
              </a:rPr>
              <a:t> </a:t>
            </a:r>
            <a:r>
              <a:rPr lang="en-US" sz="2400" dirty="0" err="1">
                <a:solidFill>
                  <a:schemeClr val="bg1"/>
                </a:solidFill>
              </a:rPr>
              <a:t>elektronik</a:t>
            </a:r>
            <a:r>
              <a:rPr lang="en-US" sz="2400" dirty="0">
                <a:solidFill>
                  <a:schemeClr val="bg1"/>
                </a:solidFill>
              </a:rPr>
              <a:t> yang </a:t>
            </a:r>
            <a:r>
              <a:rPr lang="en-US" sz="2400" dirty="0" err="1">
                <a:solidFill>
                  <a:schemeClr val="bg1"/>
                </a:solidFill>
              </a:rPr>
              <a:t>berfungsi</a:t>
            </a:r>
            <a:r>
              <a:rPr lang="en-US" sz="2400" dirty="0">
                <a:solidFill>
                  <a:schemeClr val="bg1"/>
                </a:solidFill>
              </a:rPr>
              <a:t> </a:t>
            </a:r>
            <a:r>
              <a:rPr lang="en-US" sz="2400" dirty="0" err="1">
                <a:solidFill>
                  <a:schemeClr val="bg1"/>
                </a:solidFill>
              </a:rPr>
              <a:t>memadukan</a:t>
            </a:r>
            <a:r>
              <a:rPr lang="en-US" sz="2400" dirty="0">
                <a:solidFill>
                  <a:schemeClr val="bg1"/>
                </a:solidFill>
              </a:rPr>
              <a:t> (</a:t>
            </a:r>
            <a:r>
              <a:rPr lang="en-US" sz="2400" dirty="0" err="1">
                <a:solidFill>
                  <a:schemeClr val="bg1"/>
                </a:solidFill>
              </a:rPr>
              <a:t>lebih</a:t>
            </a:r>
            <a:r>
              <a:rPr lang="en-US" sz="2400" dirty="0">
                <a:solidFill>
                  <a:schemeClr val="bg1"/>
                </a:solidFill>
              </a:rPr>
              <a:t> </a:t>
            </a:r>
            <a:r>
              <a:rPr lang="en-US" sz="2400" dirty="0" err="1">
                <a:solidFill>
                  <a:schemeClr val="bg1"/>
                </a:solidFill>
              </a:rPr>
              <a:t>populer</a:t>
            </a:r>
            <a:r>
              <a:rPr lang="en-US" sz="2400" dirty="0">
                <a:solidFill>
                  <a:schemeClr val="bg1"/>
                </a:solidFill>
              </a:rPr>
              <a:t> </a:t>
            </a:r>
            <a:r>
              <a:rPr lang="en-US" sz="2400" dirty="0" err="1">
                <a:solidFill>
                  <a:schemeClr val="bg1"/>
                </a:solidFill>
              </a:rPr>
              <a:t>dengan</a:t>
            </a:r>
            <a:r>
              <a:rPr lang="en-US" sz="2400" dirty="0">
                <a:solidFill>
                  <a:schemeClr val="bg1"/>
                </a:solidFill>
              </a:rPr>
              <a:t> </a:t>
            </a:r>
            <a:r>
              <a:rPr lang="en-US" sz="2400" dirty="0" err="1">
                <a:solidFill>
                  <a:schemeClr val="bg1"/>
                </a:solidFill>
              </a:rPr>
              <a:t>istilah</a:t>
            </a:r>
            <a:r>
              <a:rPr lang="en-US" sz="2400" dirty="0">
                <a:solidFill>
                  <a:schemeClr val="bg1"/>
                </a:solidFill>
              </a:rPr>
              <a:t> "mixing"), </a:t>
            </a:r>
            <a:r>
              <a:rPr lang="en-US" sz="2400" dirty="0" err="1">
                <a:solidFill>
                  <a:schemeClr val="bg1"/>
                </a:solidFill>
              </a:rPr>
              <a:t>pengaturan</a:t>
            </a:r>
            <a:r>
              <a:rPr lang="en-US" sz="2400" dirty="0">
                <a:solidFill>
                  <a:schemeClr val="bg1"/>
                </a:solidFill>
              </a:rPr>
              <a:t> </a:t>
            </a:r>
            <a:r>
              <a:rPr lang="en-US" sz="2400" dirty="0" err="1">
                <a:solidFill>
                  <a:schemeClr val="bg1"/>
                </a:solidFill>
              </a:rPr>
              <a:t>jalur</a:t>
            </a:r>
            <a:r>
              <a:rPr lang="en-US" sz="2400" dirty="0">
                <a:solidFill>
                  <a:schemeClr val="bg1"/>
                </a:solidFill>
              </a:rPr>
              <a:t> (routing) dan </a:t>
            </a:r>
            <a:r>
              <a:rPr lang="en-US" sz="2400" dirty="0" err="1">
                <a:solidFill>
                  <a:schemeClr val="bg1"/>
                </a:solidFill>
              </a:rPr>
              <a:t>mengubah</a:t>
            </a:r>
            <a:r>
              <a:rPr lang="en-US" sz="2400" dirty="0">
                <a:solidFill>
                  <a:schemeClr val="bg1"/>
                </a:solidFill>
              </a:rPr>
              <a:t> level, </a:t>
            </a:r>
            <a:r>
              <a:rPr lang="en-US" sz="2400" dirty="0" err="1">
                <a:solidFill>
                  <a:schemeClr val="bg1"/>
                </a:solidFill>
              </a:rPr>
              <a:t>serta</a:t>
            </a:r>
            <a:r>
              <a:rPr lang="en-US" sz="2400" dirty="0">
                <a:solidFill>
                  <a:schemeClr val="bg1"/>
                </a:solidFill>
              </a:rPr>
              <a:t> </a:t>
            </a:r>
            <a:r>
              <a:rPr lang="en-US" sz="2400" dirty="0" err="1">
                <a:solidFill>
                  <a:schemeClr val="bg1"/>
                </a:solidFill>
              </a:rPr>
              <a:t>harmonisasi</a:t>
            </a:r>
            <a:r>
              <a:rPr lang="en-US" sz="2400" dirty="0">
                <a:solidFill>
                  <a:schemeClr val="bg1"/>
                </a:solidFill>
              </a:rPr>
              <a:t> </a:t>
            </a:r>
          </a:p>
        </p:txBody>
      </p:sp>
    </p:spTree>
    <p:extLst>
      <p:ext uri="{BB962C8B-B14F-4D97-AF65-F5344CB8AC3E}">
        <p14:creationId xmlns:p14="http://schemas.microsoft.com/office/powerpoint/2010/main" val="189704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picture containing indoor, oven, silver&#10;&#10;Description automatically generated">
            <a:extLst>
              <a:ext uri="{FF2B5EF4-FFF2-40B4-BE49-F238E27FC236}">
                <a16:creationId xmlns:a16="http://schemas.microsoft.com/office/drawing/2014/main" id="{2E191664-42C7-0D25-0DD7-778883B380EF}"/>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9972" r="2" b="20151"/>
          <a:stretch/>
        </p:blipFill>
        <p:spPr>
          <a:xfrm>
            <a:off x="20" y="10"/>
            <a:ext cx="4637226" cy="6857990"/>
          </a:xfrm>
          <a:prstGeom prst="rect">
            <a:avLst/>
          </a:prstGeom>
        </p:spPr>
      </p:pic>
      <p:sp>
        <p:nvSpPr>
          <p:cNvPr id="10" name="Rectangle 9">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9E630C-F08F-231B-4184-D8B335114847}"/>
              </a:ext>
            </a:extLst>
          </p:cNvPr>
          <p:cNvSpPr>
            <a:spLocks noGrp="1"/>
          </p:cNvSpPr>
          <p:nvPr>
            <p:ph type="title"/>
          </p:nvPr>
        </p:nvSpPr>
        <p:spPr>
          <a:xfrm>
            <a:off x="5277328" y="1141527"/>
            <a:ext cx="6274591" cy="3351602"/>
          </a:xfrm>
        </p:spPr>
        <p:txBody>
          <a:bodyPr vert="horz" lIns="91440" tIns="45720" rIns="91440" bIns="45720" rtlCol="0" anchor="b">
            <a:normAutofit fontScale="90000"/>
          </a:bodyPr>
          <a:lstStyle/>
          <a:p>
            <a:r>
              <a:rPr lang="en-US" sz="4000" dirty="0">
                <a:solidFill>
                  <a:schemeClr val="bg1"/>
                </a:solidFill>
                <a:latin typeface="Algerian" panose="04020705040A02060702" pitchFamily="82" charset="0"/>
              </a:rPr>
              <a:t>Sound Card</a:t>
            </a:r>
            <a:br>
              <a:rPr lang="en-US" sz="2900" dirty="0">
                <a:solidFill>
                  <a:schemeClr val="bg1"/>
                </a:solidFill>
              </a:rPr>
            </a:br>
            <a:r>
              <a:rPr lang="en-US" sz="2900" dirty="0">
                <a:solidFill>
                  <a:schemeClr val="bg1"/>
                </a:solidFill>
              </a:rPr>
              <a:t>Sound card </a:t>
            </a:r>
            <a:r>
              <a:rPr lang="en-US" sz="2900" dirty="0" err="1">
                <a:solidFill>
                  <a:schemeClr val="bg1"/>
                </a:solidFill>
              </a:rPr>
              <a:t>adalah</a:t>
            </a:r>
            <a:r>
              <a:rPr lang="en-US" sz="2900" dirty="0">
                <a:solidFill>
                  <a:schemeClr val="bg1"/>
                </a:solidFill>
              </a:rPr>
              <a:t> </a:t>
            </a:r>
            <a:r>
              <a:rPr lang="en-US" sz="2900" b="1" dirty="0" err="1">
                <a:solidFill>
                  <a:schemeClr val="bg1"/>
                </a:solidFill>
              </a:rPr>
              <a:t>komponen</a:t>
            </a:r>
            <a:r>
              <a:rPr lang="en-US" sz="2900" b="1" dirty="0">
                <a:solidFill>
                  <a:schemeClr val="bg1"/>
                </a:solidFill>
              </a:rPr>
              <a:t> yang </a:t>
            </a:r>
            <a:r>
              <a:rPr lang="en-US" sz="2900" b="1" dirty="0" err="1">
                <a:solidFill>
                  <a:schemeClr val="bg1"/>
                </a:solidFill>
              </a:rPr>
              <a:t>memungkinkan</a:t>
            </a:r>
            <a:r>
              <a:rPr lang="en-US" sz="2900" b="1" dirty="0">
                <a:solidFill>
                  <a:schemeClr val="bg1"/>
                </a:solidFill>
              </a:rPr>
              <a:t> </a:t>
            </a:r>
            <a:r>
              <a:rPr lang="en-US" sz="2900" b="1" dirty="0" err="1">
                <a:solidFill>
                  <a:schemeClr val="bg1"/>
                </a:solidFill>
              </a:rPr>
              <a:t>komputer</a:t>
            </a:r>
            <a:r>
              <a:rPr lang="en-US" sz="2900" b="1" dirty="0">
                <a:solidFill>
                  <a:schemeClr val="bg1"/>
                </a:solidFill>
              </a:rPr>
              <a:t> </a:t>
            </a:r>
            <a:r>
              <a:rPr lang="en-US" sz="2900" b="1" dirty="0" err="1">
                <a:solidFill>
                  <a:schemeClr val="bg1"/>
                </a:solidFill>
              </a:rPr>
              <a:t>mengirim</a:t>
            </a:r>
            <a:r>
              <a:rPr lang="en-US" sz="2900" b="1" dirty="0">
                <a:solidFill>
                  <a:schemeClr val="bg1"/>
                </a:solidFill>
              </a:rPr>
              <a:t> data audio </a:t>
            </a:r>
            <a:r>
              <a:rPr lang="en-US" sz="2900" b="1" dirty="0" err="1">
                <a:solidFill>
                  <a:schemeClr val="bg1"/>
                </a:solidFill>
              </a:rPr>
              <a:t>ke</a:t>
            </a:r>
            <a:r>
              <a:rPr lang="en-US" sz="2900" b="1" dirty="0">
                <a:solidFill>
                  <a:schemeClr val="bg1"/>
                </a:solidFill>
              </a:rPr>
              <a:t> </a:t>
            </a:r>
            <a:r>
              <a:rPr lang="en-US" sz="2900" b="1" dirty="0" err="1">
                <a:solidFill>
                  <a:schemeClr val="bg1"/>
                </a:solidFill>
              </a:rPr>
              <a:t>perangkat</a:t>
            </a:r>
            <a:r>
              <a:rPr lang="en-US" sz="2900" b="1" dirty="0">
                <a:solidFill>
                  <a:schemeClr val="bg1"/>
                </a:solidFill>
              </a:rPr>
              <a:t> audio </a:t>
            </a:r>
            <a:r>
              <a:rPr lang="en-US" sz="2900" b="1" dirty="0" err="1">
                <a:solidFill>
                  <a:schemeClr val="bg1"/>
                </a:solidFill>
              </a:rPr>
              <a:t>seperti</a:t>
            </a:r>
            <a:r>
              <a:rPr lang="en-US" sz="2900" b="1" dirty="0">
                <a:solidFill>
                  <a:schemeClr val="bg1"/>
                </a:solidFill>
              </a:rPr>
              <a:t> speaker, headphone dan lain </a:t>
            </a:r>
            <a:r>
              <a:rPr lang="en-US" sz="2900" b="1" dirty="0" err="1">
                <a:solidFill>
                  <a:schemeClr val="bg1"/>
                </a:solidFill>
              </a:rPr>
              <a:t>sebagainya</a:t>
            </a:r>
            <a:r>
              <a:rPr lang="en-US" sz="2900" dirty="0">
                <a:solidFill>
                  <a:schemeClr val="bg1"/>
                </a:solidFill>
              </a:rPr>
              <a:t>. Sound card juga </a:t>
            </a:r>
            <a:r>
              <a:rPr lang="en-US" sz="2900" dirty="0" err="1">
                <a:solidFill>
                  <a:schemeClr val="bg1"/>
                </a:solidFill>
              </a:rPr>
              <a:t>terkadang</a:t>
            </a:r>
            <a:r>
              <a:rPr lang="en-US" sz="2900" dirty="0">
                <a:solidFill>
                  <a:schemeClr val="bg1"/>
                </a:solidFill>
              </a:rPr>
              <a:t> </a:t>
            </a:r>
            <a:r>
              <a:rPr lang="en-US" sz="2900" dirty="0" err="1">
                <a:solidFill>
                  <a:schemeClr val="bg1"/>
                </a:solidFill>
              </a:rPr>
              <a:t>disebut</a:t>
            </a:r>
            <a:r>
              <a:rPr lang="en-US" sz="2900" dirty="0">
                <a:solidFill>
                  <a:schemeClr val="bg1"/>
                </a:solidFill>
              </a:rPr>
              <a:t> </a:t>
            </a:r>
            <a:r>
              <a:rPr lang="en-US" sz="2900" dirty="0" err="1">
                <a:solidFill>
                  <a:schemeClr val="bg1"/>
                </a:solidFill>
              </a:rPr>
              <a:t>sebagai</a:t>
            </a:r>
            <a:r>
              <a:rPr lang="en-US" sz="2900" dirty="0">
                <a:solidFill>
                  <a:schemeClr val="bg1"/>
                </a:solidFill>
              </a:rPr>
              <a:t> audio card, adaptor audio </a:t>
            </a:r>
            <a:r>
              <a:rPr lang="en-US" sz="2900" dirty="0" err="1">
                <a:solidFill>
                  <a:schemeClr val="bg1"/>
                </a:solidFill>
              </a:rPr>
              <a:t>atau</a:t>
            </a:r>
            <a:r>
              <a:rPr lang="en-US" sz="2900" dirty="0">
                <a:solidFill>
                  <a:schemeClr val="bg1"/>
                </a:solidFill>
              </a:rPr>
              <a:t> adaptor sound</a:t>
            </a:r>
          </a:p>
        </p:txBody>
      </p:sp>
    </p:spTree>
    <p:extLst>
      <p:ext uri="{BB962C8B-B14F-4D97-AF65-F5344CB8AC3E}">
        <p14:creationId xmlns:p14="http://schemas.microsoft.com/office/powerpoint/2010/main" val="73493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537B233-9CDD-4A90-AABB-A8963DEE4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CC2D9AEC-71A3-0392-3498-2ED7E20DE10E}"/>
              </a:ext>
            </a:extLst>
          </p:cNvPr>
          <p:cNvSpPr>
            <a:spLocks noGrp="1"/>
          </p:cNvSpPr>
          <p:nvPr>
            <p:ph type="title"/>
          </p:nvPr>
        </p:nvSpPr>
        <p:spPr>
          <a:xfrm>
            <a:off x="8243771" y="1635063"/>
            <a:ext cx="3322317" cy="2975876"/>
          </a:xfrm>
        </p:spPr>
        <p:txBody>
          <a:bodyPr vert="horz" lIns="91440" tIns="45720" rIns="91440" bIns="45720" rtlCol="0" anchor="b">
            <a:normAutofit/>
          </a:bodyPr>
          <a:lstStyle/>
          <a:p>
            <a:r>
              <a:rPr lang="id-ID" sz="4000" dirty="0">
                <a:latin typeface="Algerian" panose="04020705040A02060702" pitchFamily="82" charset="0"/>
              </a:rPr>
              <a:t>Televisi</a:t>
            </a:r>
            <a:br>
              <a:rPr lang="id-ID" sz="2100" dirty="0"/>
            </a:br>
            <a:r>
              <a:rPr lang="id-ID" sz="2100" dirty="0"/>
              <a:t>adalah salah satu media public yang memiliki tiga fungsi sebagai alat komunikasi massa.fungsi tersebut informasi,</a:t>
            </a:r>
            <a:br>
              <a:rPr lang="id-ID" sz="2100" dirty="0"/>
            </a:br>
            <a:r>
              <a:rPr lang="id-ID" sz="2100" b="1" dirty="0"/>
              <a:t>Fungsi pendididkan dan fungsi Hiburan</a:t>
            </a:r>
            <a:br>
              <a:rPr lang="en-US" sz="2100" kern="1200" dirty="0">
                <a:solidFill>
                  <a:schemeClr val="tx1"/>
                </a:solidFill>
                <a:latin typeface="+mj-lt"/>
                <a:ea typeface="+mj-ea"/>
                <a:cs typeface="+mj-cs"/>
              </a:rPr>
            </a:br>
            <a:endParaRPr lang="en-US" sz="2100" kern="1200" dirty="0">
              <a:solidFill>
                <a:schemeClr val="tx1"/>
              </a:solidFill>
              <a:latin typeface="+mj-lt"/>
              <a:ea typeface="+mj-ea"/>
              <a:cs typeface="+mj-cs"/>
            </a:endParaRPr>
          </a:p>
        </p:txBody>
      </p:sp>
      <p:cxnSp>
        <p:nvCxnSpPr>
          <p:cNvPr id="12" name="Straight Connector 11">
            <a:extLst>
              <a:ext uri="{FF2B5EF4-FFF2-40B4-BE49-F238E27FC236}">
                <a16:creationId xmlns:a16="http://schemas.microsoft.com/office/drawing/2014/main" id="{040575EE-C594-4566-BC00-663004E52A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17861" y="1417320"/>
            <a:ext cx="0" cy="40233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Content Placeholder 6" descr="A picture containing text, wall, indoor&#10;&#10;Description automatically generated">
            <a:extLst>
              <a:ext uri="{FF2B5EF4-FFF2-40B4-BE49-F238E27FC236}">
                <a16:creationId xmlns:a16="http://schemas.microsoft.com/office/drawing/2014/main" id="{89304EEB-D7CE-D432-4580-F5A915F336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216" y="1821766"/>
            <a:ext cx="7659077" cy="3618914"/>
          </a:xfrm>
        </p:spPr>
      </p:pic>
    </p:spTree>
    <p:extLst>
      <p:ext uri="{BB962C8B-B14F-4D97-AF65-F5344CB8AC3E}">
        <p14:creationId xmlns:p14="http://schemas.microsoft.com/office/powerpoint/2010/main" val="52289269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E614F1C-2D93-42D0-B229-768199449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7403089" y="0"/>
            <a:ext cx="4788912"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33F504-AA38-F32B-C316-240853D0F09D}"/>
              </a:ext>
            </a:extLst>
          </p:cNvPr>
          <p:cNvSpPr>
            <a:spLocks noGrp="1"/>
          </p:cNvSpPr>
          <p:nvPr>
            <p:ph type="title"/>
          </p:nvPr>
        </p:nvSpPr>
        <p:spPr>
          <a:xfrm>
            <a:off x="8174735" y="640081"/>
            <a:ext cx="3377183" cy="3708895"/>
          </a:xfrm>
          <a:noFill/>
        </p:spPr>
        <p:txBody>
          <a:bodyPr vert="horz" lIns="91440" tIns="45720" rIns="91440" bIns="45720" rtlCol="0" anchor="b">
            <a:normAutofit/>
          </a:bodyPr>
          <a:lstStyle/>
          <a:p>
            <a:r>
              <a:rPr lang="en-US" sz="4000" dirty="0" err="1">
                <a:solidFill>
                  <a:schemeClr val="bg1"/>
                </a:solidFill>
                <a:latin typeface="Algerian" panose="04020705040A02060702" pitchFamily="82" charset="0"/>
              </a:rPr>
              <a:t>Projektor</a:t>
            </a:r>
            <a:r>
              <a:rPr lang="en-US" sz="4000" dirty="0">
                <a:solidFill>
                  <a:schemeClr val="bg1"/>
                </a:solidFill>
                <a:latin typeface="Algerian" panose="04020705040A02060702" pitchFamily="82" charset="0"/>
              </a:rPr>
              <a:t> </a:t>
            </a:r>
            <a:br>
              <a:rPr lang="en-US" sz="2400" dirty="0">
                <a:solidFill>
                  <a:schemeClr val="bg1"/>
                </a:solidFill>
              </a:rPr>
            </a:br>
            <a:r>
              <a:rPr lang="en-US" sz="2400" dirty="0" err="1">
                <a:solidFill>
                  <a:schemeClr val="bg1"/>
                </a:solidFill>
              </a:rPr>
              <a:t>berfungsi</a:t>
            </a:r>
            <a:r>
              <a:rPr lang="en-US" sz="2400" dirty="0">
                <a:solidFill>
                  <a:schemeClr val="bg1"/>
                </a:solidFill>
              </a:rPr>
              <a:t> </a:t>
            </a:r>
            <a:r>
              <a:rPr lang="en-US" sz="2400" dirty="0" err="1">
                <a:solidFill>
                  <a:schemeClr val="bg1"/>
                </a:solidFill>
              </a:rPr>
              <a:t>untuk</a:t>
            </a:r>
            <a:r>
              <a:rPr lang="en-US" sz="2400" dirty="0">
                <a:solidFill>
                  <a:schemeClr val="bg1"/>
                </a:solidFill>
              </a:rPr>
              <a:t> </a:t>
            </a:r>
            <a:r>
              <a:rPr lang="en-US" sz="2400" dirty="0" err="1">
                <a:solidFill>
                  <a:schemeClr val="bg1"/>
                </a:solidFill>
              </a:rPr>
              <a:t>menampilkan</a:t>
            </a:r>
            <a:r>
              <a:rPr lang="en-US" sz="2400" dirty="0">
                <a:solidFill>
                  <a:schemeClr val="bg1"/>
                </a:solidFill>
              </a:rPr>
              <a:t> Gambar dan Audio yang </a:t>
            </a:r>
            <a:r>
              <a:rPr lang="en-US" sz="2400" dirty="0" err="1">
                <a:solidFill>
                  <a:schemeClr val="bg1"/>
                </a:solidFill>
              </a:rPr>
              <a:t>ada</a:t>
            </a:r>
            <a:r>
              <a:rPr lang="en-US" sz="2400" dirty="0">
                <a:solidFill>
                  <a:schemeClr val="bg1"/>
                </a:solidFill>
              </a:rPr>
              <a:t> pada PC/</a:t>
            </a:r>
            <a:r>
              <a:rPr lang="en-US" sz="2400" dirty="0" err="1">
                <a:solidFill>
                  <a:schemeClr val="bg1"/>
                </a:solidFill>
              </a:rPr>
              <a:t>Leptop</a:t>
            </a:r>
            <a:br>
              <a:rPr lang="en-US" sz="2400" dirty="0">
                <a:solidFill>
                  <a:schemeClr val="bg1"/>
                </a:solidFill>
              </a:rPr>
            </a:br>
            <a:r>
              <a:rPr lang="en-US" sz="2400" dirty="0">
                <a:solidFill>
                  <a:schemeClr val="bg1"/>
                </a:solidFill>
              </a:rPr>
              <a:t> Cara </a:t>
            </a:r>
            <a:r>
              <a:rPr lang="en-US" sz="2400" dirty="0" err="1">
                <a:solidFill>
                  <a:schemeClr val="bg1"/>
                </a:solidFill>
              </a:rPr>
              <a:t>Pemsangan:Tekan</a:t>
            </a:r>
            <a:r>
              <a:rPr lang="en-US" sz="2400" dirty="0">
                <a:solidFill>
                  <a:schemeClr val="bg1"/>
                </a:solidFill>
              </a:rPr>
              <a:t> </a:t>
            </a:r>
            <a:r>
              <a:rPr lang="en-US" sz="2400" dirty="0" err="1">
                <a:solidFill>
                  <a:schemeClr val="bg1"/>
                </a:solidFill>
              </a:rPr>
              <a:t>Tombol</a:t>
            </a:r>
            <a:r>
              <a:rPr lang="en-US" sz="2400" dirty="0">
                <a:solidFill>
                  <a:schemeClr val="bg1"/>
                </a:solidFill>
              </a:rPr>
              <a:t> </a:t>
            </a:r>
            <a:r>
              <a:rPr lang="en-US" sz="2400" dirty="0" err="1">
                <a:solidFill>
                  <a:schemeClr val="bg1"/>
                </a:solidFill>
              </a:rPr>
              <a:t>Windows+P</a:t>
            </a:r>
            <a:r>
              <a:rPr lang="en-US" sz="2400" dirty="0">
                <a:solidFill>
                  <a:schemeClr val="bg1"/>
                </a:solidFill>
              </a:rPr>
              <a:t> Lalu </a:t>
            </a:r>
            <a:r>
              <a:rPr lang="en-US" sz="2400" dirty="0" err="1">
                <a:solidFill>
                  <a:schemeClr val="bg1"/>
                </a:solidFill>
              </a:rPr>
              <a:t>pilih</a:t>
            </a:r>
            <a:r>
              <a:rPr lang="en-US" sz="2400" dirty="0">
                <a:solidFill>
                  <a:schemeClr val="bg1"/>
                </a:solidFill>
              </a:rPr>
              <a:t> salah </a:t>
            </a:r>
            <a:r>
              <a:rPr lang="en-US" sz="2400" dirty="0" err="1">
                <a:solidFill>
                  <a:schemeClr val="bg1"/>
                </a:solidFill>
              </a:rPr>
              <a:t>satu</a:t>
            </a:r>
            <a:r>
              <a:rPr lang="en-US" sz="2400" dirty="0">
                <a:solidFill>
                  <a:schemeClr val="bg1"/>
                </a:solidFill>
              </a:rPr>
              <a:t> </a:t>
            </a:r>
            <a:r>
              <a:rPr lang="en-US" sz="2400" dirty="0" err="1">
                <a:solidFill>
                  <a:schemeClr val="bg1"/>
                </a:solidFill>
              </a:rPr>
              <a:t>dari</a:t>
            </a:r>
            <a:r>
              <a:rPr lang="en-US" sz="2400" dirty="0">
                <a:solidFill>
                  <a:schemeClr val="bg1"/>
                </a:solidFill>
              </a:rPr>
              <a:t> 4 </a:t>
            </a:r>
            <a:r>
              <a:rPr lang="en-US" sz="2400" dirty="0" err="1">
                <a:solidFill>
                  <a:schemeClr val="bg1"/>
                </a:solidFill>
              </a:rPr>
              <a:t>opsi:Layar</a:t>
            </a:r>
            <a:r>
              <a:rPr lang="en-US" sz="2400" dirty="0">
                <a:solidFill>
                  <a:schemeClr val="bg1"/>
                </a:solidFill>
              </a:rPr>
              <a:t> PC </a:t>
            </a:r>
            <a:r>
              <a:rPr lang="en-US" sz="2400" dirty="0" err="1">
                <a:solidFill>
                  <a:schemeClr val="bg1"/>
                </a:solidFill>
              </a:rPr>
              <a:t>saja</a:t>
            </a:r>
            <a:endParaRPr lang="en-US" sz="2400" dirty="0">
              <a:solidFill>
                <a:schemeClr val="bg1"/>
              </a:solidFill>
            </a:endParaRPr>
          </a:p>
        </p:txBody>
      </p:sp>
      <p:pic>
        <p:nvPicPr>
          <p:cNvPr id="12" name="Content Placeholder 11" descr="Diagram&#10;&#10;Description automatically generated">
            <a:extLst>
              <a:ext uri="{FF2B5EF4-FFF2-40B4-BE49-F238E27FC236}">
                <a16:creationId xmlns:a16="http://schemas.microsoft.com/office/drawing/2014/main" id="{04596CD6-5181-5E8D-8FA4-DE72A5367C1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45992" r="1" b="11001"/>
          <a:stretch/>
        </p:blipFill>
        <p:spPr>
          <a:xfrm>
            <a:off x="20" y="10"/>
            <a:ext cx="7534636" cy="6857990"/>
          </a:xfrm>
          <a:prstGeom prst="rect">
            <a:avLst/>
          </a:prstGeom>
        </p:spPr>
      </p:pic>
    </p:spTree>
    <p:extLst>
      <p:ext uri="{BB962C8B-B14F-4D97-AF65-F5344CB8AC3E}">
        <p14:creationId xmlns:p14="http://schemas.microsoft.com/office/powerpoint/2010/main" val="2252285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537B233-9CDD-4A90-AABB-A8963DEE4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EBE9070A-3B04-F308-1EA1-87579F882AF0}"/>
              </a:ext>
            </a:extLst>
          </p:cNvPr>
          <p:cNvSpPr>
            <a:spLocks noGrp="1"/>
          </p:cNvSpPr>
          <p:nvPr>
            <p:ph type="title"/>
          </p:nvPr>
        </p:nvSpPr>
        <p:spPr>
          <a:xfrm>
            <a:off x="8243772" y="1704721"/>
            <a:ext cx="3322317" cy="2975876"/>
          </a:xfrm>
        </p:spPr>
        <p:txBody>
          <a:bodyPr vert="horz" lIns="91440" tIns="45720" rIns="91440" bIns="45720" rtlCol="0" anchor="b">
            <a:normAutofit/>
          </a:bodyPr>
          <a:lstStyle/>
          <a:p>
            <a:r>
              <a:rPr lang="id-ID" sz="4000" dirty="0">
                <a:latin typeface="Algerian" panose="04020705040A02060702" pitchFamily="82" charset="0"/>
                <a:cs typeface="Aharoni" panose="02010803020104030203" pitchFamily="2" charset="-79"/>
              </a:rPr>
              <a:t>Komputer</a:t>
            </a:r>
            <a:br>
              <a:rPr lang="id-ID" sz="2100" kern="1200" dirty="0">
                <a:solidFill>
                  <a:schemeClr val="tx1"/>
                </a:solidFill>
                <a:latin typeface="+mj-lt"/>
                <a:ea typeface="+mj-ea"/>
                <a:cs typeface="+mj-cs"/>
              </a:rPr>
            </a:br>
            <a:r>
              <a:rPr lang="id-ID" sz="1600" dirty="0"/>
              <a:t>Fungsi utama dari komputer adalah </a:t>
            </a:r>
            <a:r>
              <a:rPr lang="id-ID" sz="1600" b="1" dirty="0"/>
              <a:t>melakukan pemrosesan</a:t>
            </a:r>
            <a:r>
              <a:rPr lang="id-ID" sz="1600" dirty="0"/>
              <a:t>. Yang diproses adalah berbagai macam data dan informasi yang diberikan oleh perangkat input. Kemudian data yang tersimpan dalam memori internal akan diproses untuk menghasilkan informasi baru yang nantinya akan dikirim ke perangkat output. Output.</a:t>
            </a:r>
            <a:endParaRPr lang="en-US" sz="1600" kern="1200" dirty="0">
              <a:solidFill>
                <a:schemeClr val="tx1"/>
              </a:solidFill>
              <a:latin typeface="+mj-lt"/>
              <a:ea typeface="+mj-ea"/>
              <a:cs typeface="+mj-cs"/>
            </a:endParaRPr>
          </a:p>
        </p:txBody>
      </p:sp>
      <p:cxnSp>
        <p:nvCxnSpPr>
          <p:cNvPr id="17" name="Straight Connector 16">
            <a:extLst>
              <a:ext uri="{FF2B5EF4-FFF2-40B4-BE49-F238E27FC236}">
                <a16:creationId xmlns:a16="http://schemas.microsoft.com/office/drawing/2014/main" id="{040575EE-C594-4566-BC00-663004E52A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17861" y="1417320"/>
            <a:ext cx="0" cy="40233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Content Placeholder 6" descr="A picture containing text, electronics, computer, display&#10;&#10;Description automatically generated">
            <a:extLst>
              <a:ext uri="{FF2B5EF4-FFF2-40B4-BE49-F238E27FC236}">
                <a16:creationId xmlns:a16="http://schemas.microsoft.com/office/drawing/2014/main" id="{BE46B0FA-948F-4EF4-428A-8C8403974E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1412" y="1417320"/>
            <a:ext cx="6126449" cy="4351338"/>
          </a:xfrm>
        </p:spPr>
      </p:pic>
    </p:spTree>
    <p:extLst>
      <p:ext uri="{BB962C8B-B14F-4D97-AF65-F5344CB8AC3E}">
        <p14:creationId xmlns:p14="http://schemas.microsoft.com/office/powerpoint/2010/main" val="9835023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Content Placeholder 6" descr="A picture containing weapon&#10;&#10;Description automatically generated">
            <a:extLst>
              <a:ext uri="{FF2B5EF4-FFF2-40B4-BE49-F238E27FC236}">
                <a16:creationId xmlns:a16="http://schemas.microsoft.com/office/drawing/2014/main" id="{5114C035-629B-DD6A-757F-B660B599A99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0122" r="2" b="2"/>
          <a:stretch/>
        </p:blipFill>
        <p:spPr>
          <a:xfrm>
            <a:off x="20" y="10"/>
            <a:ext cx="4637226" cy="6857990"/>
          </a:xfrm>
          <a:prstGeom prst="rect">
            <a:avLst/>
          </a:prstGeom>
        </p:spPr>
      </p:pic>
      <p:sp>
        <p:nvSpPr>
          <p:cNvPr id="32" name="Rectangle 31">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F8E534-C5BF-866F-E5ED-26B4E87AFD55}"/>
              </a:ext>
            </a:extLst>
          </p:cNvPr>
          <p:cNvSpPr>
            <a:spLocks noGrp="1"/>
          </p:cNvSpPr>
          <p:nvPr>
            <p:ph type="title"/>
          </p:nvPr>
        </p:nvSpPr>
        <p:spPr>
          <a:xfrm>
            <a:off x="5277328" y="1451243"/>
            <a:ext cx="6274591" cy="3351602"/>
          </a:xfrm>
        </p:spPr>
        <p:txBody>
          <a:bodyPr vert="horz" lIns="91440" tIns="45720" rIns="91440" bIns="45720" rtlCol="0" anchor="b">
            <a:normAutofit/>
          </a:bodyPr>
          <a:lstStyle/>
          <a:p>
            <a:r>
              <a:rPr lang="id-ID" sz="3300" dirty="0">
                <a:solidFill>
                  <a:schemeClr val="bg1"/>
                </a:solidFill>
                <a:latin typeface="Algerian" panose="04020705040A02060702" pitchFamily="82" charset="0"/>
                <a:cs typeface="Aharoni" panose="02010803020104030203" pitchFamily="2" charset="-79"/>
              </a:rPr>
              <a:t>Saramonik</a:t>
            </a:r>
            <a:br>
              <a:rPr lang="en-US" sz="3300" dirty="0">
                <a:solidFill>
                  <a:schemeClr val="bg1"/>
                </a:solidFill>
              </a:rPr>
            </a:br>
            <a:r>
              <a:rPr lang="id-ID" sz="3300" dirty="0">
                <a:solidFill>
                  <a:schemeClr val="bg1"/>
                </a:solidFill>
              </a:rPr>
              <a:t>Mendefinisikan Audio Transmiter dan Resiever</a:t>
            </a:r>
            <a:br>
              <a:rPr lang="id-ID" sz="3300" dirty="0">
                <a:solidFill>
                  <a:schemeClr val="bg1"/>
                </a:solidFill>
              </a:rPr>
            </a:br>
            <a:r>
              <a:rPr lang="en-US" sz="3300" dirty="0" err="1">
                <a:solidFill>
                  <a:schemeClr val="bg1"/>
                </a:solidFill>
              </a:rPr>
              <a:t>Fungsi:untuk</a:t>
            </a:r>
            <a:r>
              <a:rPr lang="en-US" sz="3300" dirty="0">
                <a:solidFill>
                  <a:schemeClr val="bg1"/>
                </a:solidFill>
              </a:rPr>
              <a:t> </a:t>
            </a:r>
            <a:r>
              <a:rPr lang="en-US" sz="3300" dirty="0" err="1">
                <a:solidFill>
                  <a:schemeClr val="bg1"/>
                </a:solidFill>
              </a:rPr>
              <a:t>menghantarkan</a:t>
            </a:r>
            <a:r>
              <a:rPr lang="en-US" sz="3300" dirty="0">
                <a:solidFill>
                  <a:schemeClr val="bg1"/>
                </a:solidFill>
              </a:rPr>
              <a:t> </a:t>
            </a:r>
            <a:r>
              <a:rPr lang="en-US" sz="3300" dirty="0" err="1">
                <a:solidFill>
                  <a:schemeClr val="bg1"/>
                </a:solidFill>
              </a:rPr>
              <a:t>sinyal</a:t>
            </a:r>
            <a:r>
              <a:rPr lang="en-US" sz="3300" dirty="0">
                <a:solidFill>
                  <a:schemeClr val="bg1"/>
                </a:solidFill>
              </a:rPr>
              <a:t> audio </a:t>
            </a:r>
            <a:r>
              <a:rPr lang="en-US" sz="3300" dirty="0" err="1">
                <a:solidFill>
                  <a:schemeClr val="bg1"/>
                </a:solidFill>
              </a:rPr>
              <a:t>ke</a:t>
            </a:r>
            <a:r>
              <a:rPr lang="en-US" sz="3300" dirty="0">
                <a:solidFill>
                  <a:schemeClr val="bg1"/>
                </a:solidFill>
              </a:rPr>
              <a:t> media </a:t>
            </a:r>
            <a:r>
              <a:rPr lang="en-US" sz="3300" dirty="0" err="1">
                <a:solidFill>
                  <a:schemeClr val="bg1"/>
                </a:solidFill>
              </a:rPr>
              <a:t>Rekam</a:t>
            </a:r>
            <a:r>
              <a:rPr lang="en-US" sz="3300" dirty="0">
                <a:solidFill>
                  <a:schemeClr val="bg1"/>
                </a:solidFill>
              </a:rPr>
              <a:t> </a:t>
            </a:r>
            <a:br>
              <a:rPr lang="en-US" sz="3300" dirty="0">
                <a:solidFill>
                  <a:schemeClr val="bg1"/>
                </a:solidFill>
              </a:rPr>
            </a:br>
            <a:br>
              <a:rPr lang="en-US" sz="3300" dirty="0">
                <a:solidFill>
                  <a:schemeClr val="bg1"/>
                </a:solidFill>
              </a:rPr>
            </a:br>
            <a:endParaRPr lang="en-US" sz="3300" dirty="0">
              <a:solidFill>
                <a:schemeClr val="bg1"/>
              </a:solidFill>
            </a:endParaRPr>
          </a:p>
        </p:txBody>
      </p:sp>
    </p:spTree>
    <p:extLst>
      <p:ext uri="{BB962C8B-B14F-4D97-AF65-F5344CB8AC3E}">
        <p14:creationId xmlns:p14="http://schemas.microsoft.com/office/powerpoint/2010/main" val="115308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Content Placeholder 6" descr="Graphical user interface&#10;&#10;Description automatically generated">
            <a:extLst>
              <a:ext uri="{FF2B5EF4-FFF2-40B4-BE49-F238E27FC236}">
                <a16:creationId xmlns:a16="http://schemas.microsoft.com/office/drawing/2014/main" id="{5FB195E8-4132-B3C8-C57E-EF1C0C3DA63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6168" r="2" b="23955"/>
          <a:stretch/>
        </p:blipFill>
        <p:spPr>
          <a:xfrm>
            <a:off x="20" y="10"/>
            <a:ext cx="4637226" cy="6857990"/>
          </a:xfrm>
          <a:prstGeom prst="rect">
            <a:avLst/>
          </a:prstGeom>
        </p:spPr>
      </p:pic>
      <p:sp>
        <p:nvSpPr>
          <p:cNvPr id="15" name="Rectangle 14">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65B617-75F8-A850-33B9-1256ED0B9C82}"/>
              </a:ext>
            </a:extLst>
          </p:cNvPr>
          <p:cNvSpPr>
            <a:spLocks noGrp="1"/>
          </p:cNvSpPr>
          <p:nvPr>
            <p:ph type="title"/>
          </p:nvPr>
        </p:nvSpPr>
        <p:spPr>
          <a:xfrm>
            <a:off x="5174089" y="1480740"/>
            <a:ext cx="6274591" cy="3351602"/>
          </a:xfrm>
        </p:spPr>
        <p:txBody>
          <a:bodyPr vert="horz" lIns="91440" tIns="45720" rIns="91440" bIns="45720" rtlCol="0" anchor="b">
            <a:normAutofit/>
          </a:bodyPr>
          <a:lstStyle/>
          <a:p>
            <a:r>
              <a:rPr lang="en-US" sz="3200" b="1" dirty="0">
                <a:solidFill>
                  <a:schemeClr val="bg1"/>
                </a:solidFill>
                <a:latin typeface="Algerian" panose="04020705040A02060702" pitchFamily="82" charset="0"/>
              </a:rPr>
              <a:t>Splitter</a:t>
            </a:r>
            <a:br>
              <a:rPr lang="en-US" sz="2400" b="1" dirty="0">
                <a:solidFill>
                  <a:schemeClr val="bg1"/>
                </a:solidFill>
              </a:rPr>
            </a:br>
            <a:r>
              <a:rPr lang="en-US" sz="2400" dirty="0">
                <a:solidFill>
                  <a:schemeClr val="bg1"/>
                </a:solidFill>
              </a:rPr>
              <a:t> </a:t>
            </a:r>
            <a:r>
              <a:rPr lang="en-US" sz="2400" dirty="0" err="1">
                <a:solidFill>
                  <a:schemeClr val="bg1"/>
                </a:solidFill>
              </a:rPr>
              <a:t>merupakan</a:t>
            </a:r>
            <a:r>
              <a:rPr lang="en-US" sz="2400" dirty="0">
                <a:solidFill>
                  <a:schemeClr val="bg1"/>
                </a:solidFill>
              </a:rPr>
              <a:t> </a:t>
            </a:r>
            <a:r>
              <a:rPr lang="en-US" sz="2400" dirty="0" err="1">
                <a:solidFill>
                  <a:schemeClr val="bg1"/>
                </a:solidFill>
              </a:rPr>
              <a:t>perangkat</a:t>
            </a:r>
            <a:r>
              <a:rPr lang="en-US" sz="2400" dirty="0">
                <a:solidFill>
                  <a:schemeClr val="bg1"/>
                </a:solidFill>
              </a:rPr>
              <a:t> yang </a:t>
            </a:r>
            <a:r>
              <a:rPr lang="en-US" sz="2400" dirty="0" err="1">
                <a:solidFill>
                  <a:schemeClr val="bg1"/>
                </a:solidFill>
              </a:rPr>
              <a:t>berfungsi</a:t>
            </a:r>
            <a:r>
              <a:rPr lang="en-US" sz="2400" dirty="0">
                <a:solidFill>
                  <a:schemeClr val="bg1"/>
                </a:solidFill>
              </a:rPr>
              <a:t> </a:t>
            </a:r>
            <a:r>
              <a:rPr lang="en-US" sz="2400" dirty="0" err="1">
                <a:solidFill>
                  <a:schemeClr val="bg1"/>
                </a:solidFill>
              </a:rPr>
              <a:t>memisahkan</a:t>
            </a:r>
            <a:r>
              <a:rPr lang="en-US" sz="2400" dirty="0">
                <a:solidFill>
                  <a:schemeClr val="bg1"/>
                </a:solidFill>
              </a:rPr>
              <a:t> </a:t>
            </a:r>
            <a:r>
              <a:rPr lang="en-US" sz="2400" dirty="0" err="1">
                <a:solidFill>
                  <a:schemeClr val="bg1"/>
                </a:solidFill>
              </a:rPr>
              <a:t>sinyal</a:t>
            </a:r>
            <a:r>
              <a:rPr lang="en-US" sz="2400" dirty="0">
                <a:solidFill>
                  <a:schemeClr val="bg1"/>
                </a:solidFill>
              </a:rPr>
              <a:t> </a:t>
            </a:r>
            <a:r>
              <a:rPr lang="en-US" sz="2400" dirty="0" err="1">
                <a:solidFill>
                  <a:schemeClr val="bg1"/>
                </a:solidFill>
              </a:rPr>
              <a:t>untuk</a:t>
            </a:r>
            <a:r>
              <a:rPr lang="en-US" sz="2400" dirty="0">
                <a:solidFill>
                  <a:schemeClr val="bg1"/>
                </a:solidFill>
              </a:rPr>
              <a:t> voice </a:t>
            </a:r>
            <a:r>
              <a:rPr lang="en-US" sz="2400" dirty="0" err="1">
                <a:solidFill>
                  <a:schemeClr val="bg1"/>
                </a:solidFill>
              </a:rPr>
              <a:t>telepon</a:t>
            </a:r>
            <a:r>
              <a:rPr lang="en-US" sz="2400" dirty="0">
                <a:solidFill>
                  <a:schemeClr val="bg1"/>
                </a:solidFill>
              </a:rPr>
              <a:t> dan data</a:t>
            </a:r>
            <a:br>
              <a:rPr lang="en-US" sz="2400" dirty="0">
                <a:solidFill>
                  <a:schemeClr val="bg1"/>
                </a:solidFill>
              </a:rPr>
            </a:br>
            <a:r>
              <a:rPr lang="en-US" sz="2400" dirty="0" err="1">
                <a:solidFill>
                  <a:schemeClr val="bg1"/>
                </a:solidFill>
              </a:rPr>
              <a:t>Fungsi</a:t>
            </a:r>
            <a:r>
              <a:rPr lang="en-US" sz="2400" dirty="0">
                <a:solidFill>
                  <a:schemeClr val="bg1"/>
                </a:solidFill>
              </a:rPr>
              <a:t> Splitter </a:t>
            </a:r>
            <a:r>
              <a:rPr lang="en-US" sz="2400" dirty="0" err="1">
                <a:solidFill>
                  <a:schemeClr val="bg1"/>
                </a:solidFill>
              </a:rPr>
              <a:t>Konektor</a:t>
            </a:r>
            <a:r>
              <a:rPr lang="en-US" sz="2400" dirty="0">
                <a:solidFill>
                  <a:schemeClr val="bg1"/>
                </a:solidFill>
              </a:rPr>
              <a:t> Headset</a:t>
            </a:r>
            <a:br>
              <a:rPr lang="en-US" sz="2400" dirty="0">
                <a:solidFill>
                  <a:schemeClr val="bg1"/>
                </a:solidFill>
              </a:rPr>
            </a:br>
            <a:r>
              <a:rPr lang="en-US" sz="2400" dirty="0" err="1">
                <a:solidFill>
                  <a:schemeClr val="bg1"/>
                </a:solidFill>
              </a:rPr>
              <a:t>Seperti</a:t>
            </a:r>
            <a:r>
              <a:rPr lang="en-US" sz="2400" dirty="0">
                <a:solidFill>
                  <a:schemeClr val="bg1"/>
                </a:solidFill>
              </a:rPr>
              <a:t> </a:t>
            </a:r>
            <a:r>
              <a:rPr lang="en-US" sz="2400" dirty="0" err="1">
                <a:solidFill>
                  <a:schemeClr val="bg1"/>
                </a:solidFill>
              </a:rPr>
              <a:t>namanya</a:t>
            </a:r>
            <a:r>
              <a:rPr lang="en-US" sz="2400" dirty="0">
                <a:solidFill>
                  <a:schemeClr val="bg1"/>
                </a:solidFill>
              </a:rPr>
              <a:t>, splitter </a:t>
            </a:r>
            <a:r>
              <a:rPr lang="en-US" sz="2400" dirty="0" err="1">
                <a:solidFill>
                  <a:schemeClr val="bg1"/>
                </a:solidFill>
              </a:rPr>
              <a:t>atau</a:t>
            </a:r>
            <a:r>
              <a:rPr lang="en-US" sz="2400" dirty="0">
                <a:solidFill>
                  <a:schemeClr val="bg1"/>
                </a:solidFill>
              </a:rPr>
              <a:t> </a:t>
            </a:r>
            <a:r>
              <a:rPr lang="en-US" sz="2400" dirty="0" err="1">
                <a:solidFill>
                  <a:schemeClr val="bg1"/>
                </a:solidFill>
              </a:rPr>
              <a:t>ada</a:t>
            </a:r>
            <a:r>
              <a:rPr lang="en-US" sz="2400" dirty="0">
                <a:solidFill>
                  <a:schemeClr val="bg1"/>
                </a:solidFill>
              </a:rPr>
              <a:t> yang </a:t>
            </a:r>
            <a:r>
              <a:rPr lang="en-US" sz="2400" dirty="0" err="1">
                <a:solidFill>
                  <a:schemeClr val="bg1"/>
                </a:solidFill>
              </a:rPr>
              <a:t>menyebutnya</a:t>
            </a:r>
            <a:r>
              <a:rPr lang="en-US" sz="2400" dirty="0">
                <a:solidFill>
                  <a:schemeClr val="bg1"/>
                </a:solidFill>
              </a:rPr>
              <a:t> converter </a:t>
            </a:r>
            <a:r>
              <a:rPr lang="en-US" sz="2400" dirty="0" err="1">
                <a:solidFill>
                  <a:schemeClr val="bg1"/>
                </a:solidFill>
              </a:rPr>
              <a:t>merupakan</a:t>
            </a:r>
            <a:r>
              <a:rPr lang="en-US" sz="2400" dirty="0">
                <a:solidFill>
                  <a:schemeClr val="bg1"/>
                </a:solidFill>
              </a:rPr>
              <a:t> </a:t>
            </a:r>
            <a:r>
              <a:rPr lang="en-US" sz="2400" b="1" dirty="0" err="1">
                <a:solidFill>
                  <a:schemeClr val="bg1"/>
                </a:solidFill>
              </a:rPr>
              <a:t>perangkat</a:t>
            </a:r>
            <a:r>
              <a:rPr lang="en-US" sz="2400" b="1" dirty="0">
                <a:solidFill>
                  <a:schemeClr val="bg1"/>
                </a:solidFill>
              </a:rPr>
              <a:t> </a:t>
            </a:r>
            <a:r>
              <a:rPr lang="en-US" sz="2400" b="1" dirty="0" err="1">
                <a:solidFill>
                  <a:schemeClr val="bg1"/>
                </a:solidFill>
              </a:rPr>
              <a:t>bantuan</a:t>
            </a:r>
            <a:r>
              <a:rPr lang="en-US" sz="2400" b="1" dirty="0">
                <a:solidFill>
                  <a:schemeClr val="bg1"/>
                </a:solidFill>
              </a:rPr>
              <a:t> </a:t>
            </a:r>
            <a:r>
              <a:rPr lang="en-US" sz="2400" b="1" dirty="0" err="1">
                <a:solidFill>
                  <a:schemeClr val="bg1"/>
                </a:solidFill>
              </a:rPr>
              <a:t>konektor</a:t>
            </a:r>
            <a:r>
              <a:rPr lang="en-US" sz="2400" b="1" dirty="0">
                <a:solidFill>
                  <a:schemeClr val="bg1"/>
                </a:solidFill>
              </a:rPr>
              <a:t> jack 3,5mm </a:t>
            </a:r>
            <a:r>
              <a:rPr lang="en-US" sz="2400" b="1" dirty="0" err="1">
                <a:solidFill>
                  <a:schemeClr val="bg1"/>
                </a:solidFill>
              </a:rPr>
              <a:t>dari</a:t>
            </a:r>
            <a:r>
              <a:rPr lang="en-US" sz="2400" b="1" dirty="0">
                <a:solidFill>
                  <a:schemeClr val="bg1"/>
                </a:solidFill>
              </a:rPr>
              <a:t> headset </a:t>
            </a:r>
            <a:r>
              <a:rPr lang="en-US" sz="2400" b="1" dirty="0" err="1">
                <a:solidFill>
                  <a:schemeClr val="bg1"/>
                </a:solidFill>
              </a:rPr>
              <a:t>ke</a:t>
            </a:r>
            <a:r>
              <a:rPr lang="en-US" sz="2400" b="1" dirty="0">
                <a:solidFill>
                  <a:schemeClr val="bg1"/>
                </a:solidFill>
              </a:rPr>
              <a:t> </a:t>
            </a:r>
            <a:r>
              <a:rPr lang="en-US" sz="2400" b="1" dirty="0" err="1">
                <a:solidFill>
                  <a:schemeClr val="bg1"/>
                </a:solidFill>
              </a:rPr>
              <a:t>gawai</a:t>
            </a:r>
            <a:r>
              <a:rPr lang="en-US" sz="2400" b="1" dirty="0">
                <a:solidFill>
                  <a:schemeClr val="bg1"/>
                </a:solidFill>
              </a:rPr>
              <a:t> </a:t>
            </a:r>
            <a:r>
              <a:rPr lang="en-US" sz="2400" b="1" dirty="0" err="1">
                <a:solidFill>
                  <a:schemeClr val="bg1"/>
                </a:solidFill>
              </a:rPr>
              <a:t>atau</a:t>
            </a:r>
            <a:r>
              <a:rPr lang="en-US" sz="2400" b="1" dirty="0">
                <a:solidFill>
                  <a:schemeClr val="bg1"/>
                </a:solidFill>
              </a:rPr>
              <a:t> laptop/</a:t>
            </a:r>
            <a:r>
              <a:rPr lang="en-US" sz="2400" b="1" dirty="0" err="1">
                <a:solidFill>
                  <a:schemeClr val="bg1"/>
                </a:solidFill>
              </a:rPr>
              <a:t>komputer</a:t>
            </a:r>
            <a:r>
              <a:rPr lang="en-US" sz="2400" b="1" dirty="0">
                <a:solidFill>
                  <a:schemeClr val="bg1"/>
                </a:solidFill>
              </a:rPr>
              <a:t> </a:t>
            </a:r>
            <a:r>
              <a:rPr lang="en-US" sz="2400" b="1" dirty="0" err="1">
                <a:solidFill>
                  <a:schemeClr val="bg1"/>
                </a:solidFill>
              </a:rPr>
              <a:t>dari</a:t>
            </a:r>
            <a:r>
              <a:rPr lang="en-US" sz="2400" b="1" dirty="0">
                <a:solidFill>
                  <a:schemeClr val="bg1"/>
                </a:solidFill>
              </a:rPr>
              <a:t> </a:t>
            </a:r>
            <a:r>
              <a:rPr lang="en-US" sz="2400" b="1" dirty="0" err="1">
                <a:solidFill>
                  <a:schemeClr val="bg1"/>
                </a:solidFill>
              </a:rPr>
              <a:t>satu</a:t>
            </a:r>
            <a:r>
              <a:rPr lang="en-US" sz="2400" b="1" dirty="0">
                <a:solidFill>
                  <a:schemeClr val="bg1"/>
                </a:solidFill>
              </a:rPr>
              <a:t> </a:t>
            </a:r>
            <a:r>
              <a:rPr lang="en-US" sz="2400" b="1" dirty="0" err="1">
                <a:solidFill>
                  <a:schemeClr val="bg1"/>
                </a:solidFill>
              </a:rPr>
              <a:t>colokan</a:t>
            </a:r>
            <a:r>
              <a:rPr lang="en-US" sz="2400" b="1" dirty="0">
                <a:solidFill>
                  <a:schemeClr val="bg1"/>
                </a:solidFill>
              </a:rPr>
              <a:t> </a:t>
            </a:r>
            <a:r>
              <a:rPr lang="en-US" sz="2400" b="1" dirty="0" err="1">
                <a:solidFill>
                  <a:schemeClr val="bg1"/>
                </a:solidFill>
              </a:rPr>
              <a:t>ke</a:t>
            </a:r>
            <a:r>
              <a:rPr lang="en-US" sz="2400" b="1" dirty="0">
                <a:solidFill>
                  <a:schemeClr val="bg1"/>
                </a:solidFill>
              </a:rPr>
              <a:t> </a:t>
            </a:r>
            <a:r>
              <a:rPr lang="en-US" sz="2400" b="1" dirty="0" err="1">
                <a:solidFill>
                  <a:schemeClr val="bg1"/>
                </a:solidFill>
              </a:rPr>
              <a:t>dua</a:t>
            </a:r>
            <a:r>
              <a:rPr lang="en-US" sz="2400" b="1" dirty="0">
                <a:solidFill>
                  <a:schemeClr val="bg1"/>
                </a:solidFill>
              </a:rPr>
              <a:t> </a:t>
            </a:r>
            <a:r>
              <a:rPr lang="en-US" sz="2400" b="1" dirty="0" err="1">
                <a:solidFill>
                  <a:schemeClr val="bg1"/>
                </a:solidFill>
              </a:rPr>
              <a:t>colokan</a:t>
            </a:r>
            <a:r>
              <a:rPr lang="en-US" sz="2400" b="1" dirty="0">
                <a:solidFill>
                  <a:schemeClr val="bg1"/>
                </a:solidFill>
              </a:rPr>
              <a:t> dan </a:t>
            </a:r>
            <a:r>
              <a:rPr lang="en-US" sz="2400" b="1" dirty="0" err="1">
                <a:solidFill>
                  <a:schemeClr val="bg1"/>
                </a:solidFill>
              </a:rPr>
              <a:t>sebaliknya</a:t>
            </a:r>
            <a:endParaRPr lang="en-US" sz="2400" dirty="0">
              <a:solidFill>
                <a:schemeClr val="bg1"/>
              </a:solidFill>
            </a:endParaRPr>
          </a:p>
        </p:txBody>
      </p:sp>
    </p:spTree>
    <p:extLst>
      <p:ext uri="{BB962C8B-B14F-4D97-AF65-F5344CB8AC3E}">
        <p14:creationId xmlns:p14="http://schemas.microsoft.com/office/powerpoint/2010/main" val="2438043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8537B233-9CDD-4A90-AABB-A8963DEE4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E1B86E70-CBC3-08D0-65E5-C037933CC625}"/>
              </a:ext>
            </a:extLst>
          </p:cNvPr>
          <p:cNvSpPr>
            <a:spLocks noGrp="1"/>
          </p:cNvSpPr>
          <p:nvPr>
            <p:ph type="title"/>
          </p:nvPr>
        </p:nvSpPr>
        <p:spPr>
          <a:xfrm>
            <a:off x="8082895" y="1941061"/>
            <a:ext cx="3322317" cy="2975876"/>
          </a:xfrm>
        </p:spPr>
        <p:txBody>
          <a:bodyPr vert="horz" lIns="91440" tIns="45720" rIns="91440" bIns="45720" rtlCol="0" anchor="b">
            <a:normAutofit fontScale="90000"/>
          </a:bodyPr>
          <a:lstStyle/>
          <a:p>
            <a:r>
              <a:rPr lang="id-ID" sz="4000" kern="1200" dirty="0">
                <a:solidFill>
                  <a:schemeClr val="tx1"/>
                </a:solidFill>
                <a:latin typeface="Algerian" panose="04020705040A02060702" pitchFamily="82" charset="0"/>
              </a:rPr>
              <a:t>Kamera</a:t>
            </a:r>
            <a:br>
              <a:rPr lang="id-ID" sz="2400" kern="1200" dirty="0">
                <a:solidFill>
                  <a:schemeClr val="tx1"/>
                </a:solidFill>
                <a:latin typeface="+mj-lt"/>
                <a:ea typeface="+mj-ea"/>
                <a:cs typeface="+mj-cs"/>
              </a:rPr>
            </a:br>
            <a:r>
              <a:rPr lang="id-ID" sz="2000" b="1" dirty="0"/>
              <a:t>Kamera</a:t>
            </a:r>
            <a:r>
              <a:rPr lang="id-ID" sz="2000" dirty="0"/>
              <a:t> merupakan alat yang digunakan untuk membuat gambar dari objek untuk selanjutnya dibiaskan melalui lensa pada sensor CCD dan akhir-akhir ini pada sensor BSI-CMOS (Back Side Illuminated) sensor yang lebih irit daya untuk </a:t>
            </a:r>
            <a:r>
              <a:rPr lang="id-ID" sz="2000" b="1" dirty="0"/>
              <a:t>kamera</a:t>
            </a:r>
            <a:r>
              <a:rPr lang="id-ID" sz="2000" dirty="0"/>
              <a:t> yang lebih canggih yang hasilnya kemudian direkam dalam format digital ke dalam media </a:t>
            </a:r>
            <a:endParaRPr lang="en-US" sz="2000" kern="1200" dirty="0">
              <a:solidFill>
                <a:schemeClr val="tx1"/>
              </a:solidFill>
              <a:latin typeface="+mj-lt"/>
              <a:ea typeface="+mj-ea"/>
              <a:cs typeface="+mj-cs"/>
            </a:endParaRPr>
          </a:p>
        </p:txBody>
      </p:sp>
      <p:cxnSp>
        <p:nvCxnSpPr>
          <p:cNvPr id="12" name="Straight Connector 11">
            <a:extLst>
              <a:ext uri="{FF2B5EF4-FFF2-40B4-BE49-F238E27FC236}">
                <a16:creationId xmlns:a16="http://schemas.microsoft.com/office/drawing/2014/main" id="{040575EE-C594-4566-BC00-663004E52A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17861" y="1417320"/>
            <a:ext cx="0" cy="40233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Content Placeholder 6" descr="A close-up of a microphone&#10;&#10;Description automatically generated with low confidence">
            <a:extLst>
              <a:ext uri="{FF2B5EF4-FFF2-40B4-BE49-F238E27FC236}">
                <a16:creationId xmlns:a16="http://schemas.microsoft.com/office/drawing/2014/main" id="{BCE5543A-4FC9-933F-6D2F-97ADE6D897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4588" y="1417320"/>
            <a:ext cx="3871410" cy="4342035"/>
          </a:xfrm>
        </p:spPr>
      </p:pic>
    </p:spTree>
    <p:extLst>
      <p:ext uri="{BB962C8B-B14F-4D97-AF65-F5344CB8AC3E}">
        <p14:creationId xmlns:p14="http://schemas.microsoft.com/office/powerpoint/2010/main" val="257212904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picture containing indoor, floor, wood&#10;&#10;Description automatically generated">
            <a:extLst>
              <a:ext uri="{FF2B5EF4-FFF2-40B4-BE49-F238E27FC236}">
                <a16:creationId xmlns:a16="http://schemas.microsoft.com/office/drawing/2014/main" id="{EC126B47-07DA-7B85-F33A-C445FAB835FF}"/>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508" r="2" b="24615"/>
          <a:stretch/>
        </p:blipFill>
        <p:spPr>
          <a:xfrm>
            <a:off x="20" y="10"/>
            <a:ext cx="4637226" cy="6857990"/>
          </a:xfrm>
          <a:prstGeom prst="rect">
            <a:avLst/>
          </a:prstGeom>
        </p:spPr>
      </p:pic>
      <p:sp>
        <p:nvSpPr>
          <p:cNvPr id="10" name="Rectangle 9">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FA8772-62E6-0200-EC10-ADC2DCC906E0}"/>
              </a:ext>
            </a:extLst>
          </p:cNvPr>
          <p:cNvSpPr>
            <a:spLocks noGrp="1"/>
          </p:cNvSpPr>
          <p:nvPr>
            <p:ph type="title"/>
          </p:nvPr>
        </p:nvSpPr>
        <p:spPr>
          <a:xfrm>
            <a:off x="5277328" y="640082"/>
            <a:ext cx="6274591" cy="3351602"/>
          </a:xfrm>
        </p:spPr>
        <p:txBody>
          <a:bodyPr vert="horz" lIns="91440" tIns="45720" rIns="91440" bIns="45720" rtlCol="0" anchor="b">
            <a:normAutofit fontScale="90000"/>
          </a:bodyPr>
          <a:lstStyle/>
          <a:p>
            <a:r>
              <a:rPr lang="en-US" sz="6000" dirty="0" err="1">
                <a:solidFill>
                  <a:schemeClr val="bg1"/>
                </a:solidFill>
                <a:latin typeface="Algerian" panose="04020705040A02060702" pitchFamily="82" charset="0"/>
              </a:rPr>
              <a:t>Speker</a:t>
            </a:r>
            <a:r>
              <a:rPr lang="en-US" sz="6000" dirty="0">
                <a:solidFill>
                  <a:schemeClr val="bg1"/>
                </a:solidFill>
              </a:rPr>
              <a:t> </a:t>
            </a:r>
            <a:br>
              <a:rPr lang="id-ID" sz="6000" dirty="0">
                <a:solidFill>
                  <a:schemeClr val="bg1"/>
                </a:solidFill>
              </a:rPr>
            </a:br>
            <a:r>
              <a:rPr lang="id-ID" sz="2700" dirty="0">
                <a:solidFill>
                  <a:schemeClr val="bg1"/>
                </a:solidFill>
              </a:rPr>
              <a:t>adalah </a:t>
            </a:r>
            <a:r>
              <a:rPr lang="id-ID" sz="2800" dirty="0">
                <a:solidFill>
                  <a:schemeClr val="bg1"/>
                </a:solidFill>
              </a:rPr>
              <a:t>transduser yang mengubah sinyal elektrik ke frekuensi audio (suara) melalui penggetaran komponen yang berbentuk membran untuk menggetarkan udara sehingga terjadilah gelombang suara yaang terdengar sampai di gendang telinga dan dapat didengar sebagai suara</a:t>
            </a:r>
            <a:endParaRPr lang="en-US" sz="6000" dirty="0">
              <a:solidFill>
                <a:schemeClr val="bg1"/>
              </a:solidFill>
            </a:endParaRPr>
          </a:p>
        </p:txBody>
      </p:sp>
    </p:spTree>
    <p:extLst>
      <p:ext uri="{BB962C8B-B14F-4D97-AF65-F5344CB8AC3E}">
        <p14:creationId xmlns:p14="http://schemas.microsoft.com/office/powerpoint/2010/main" val="386176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2" name="!!BGRectangle">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4AE0D4-BA5E-C908-5EAC-0306B5E56161}"/>
              </a:ext>
            </a:extLst>
          </p:cNvPr>
          <p:cNvSpPr>
            <a:spLocks noGrp="1"/>
          </p:cNvSpPr>
          <p:nvPr>
            <p:ph type="title"/>
          </p:nvPr>
        </p:nvSpPr>
        <p:spPr>
          <a:xfrm>
            <a:off x="6710093" y="947709"/>
            <a:ext cx="4887685" cy="1777419"/>
          </a:xfrm>
        </p:spPr>
        <p:txBody>
          <a:bodyPr anchor="b">
            <a:normAutofit/>
          </a:bodyPr>
          <a:lstStyle/>
          <a:p>
            <a:r>
              <a:rPr lang="id-ID" sz="4000" dirty="0">
                <a:latin typeface="Algerian" panose="04020705040A02060702" pitchFamily="82" charset="0"/>
              </a:rPr>
              <a:t>Pen Display </a:t>
            </a:r>
          </a:p>
        </p:txBody>
      </p:sp>
      <p:pic>
        <p:nvPicPr>
          <p:cNvPr id="5" name="Content Placeholder 4" descr="A picture containing text, monitor, indoor, microwave&#10;&#10;Description automatically generated">
            <a:extLst>
              <a:ext uri="{FF2B5EF4-FFF2-40B4-BE49-F238E27FC236}">
                <a16:creationId xmlns:a16="http://schemas.microsoft.com/office/drawing/2014/main" id="{F6675EC4-7D3E-AB8A-B0A0-5C872BBC6003}"/>
              </a:ext>
            </a:extLst>
          </p:cNvPr>
          <p:cNvPicPr>
            <a:picLocks noChangeAspect="1"/>
          </p:cNvPicPr>
          <p:nvPr/>
        </p:nvPicPr>
        <p:blipFill rotWithShape="1">
          <a:blip r:embed="rId2">
            <a:extLst>
              <a:ext uri="{28A0092B-C50C-407E-A947-70E740481C1C}">
                <a14:useLocalDpi xmlns:a14="http://schemas.microsoft.com/office/drawing/2010/main" val="0"/>
              </a:ext>
            </a:extLst>
          </a:blip>
          <a:srcRect l="57776"/>
          <a:stretch/>
        </p:blipFill>
        <p:spPr>
          <a:xfrm>
            <a:off x="502493" y="394063"/>
            <a:ext cx="5103206" cy="5710645"/>
          </a:xfrm>
          <a:prstGeom prst="rect">
            <a:avLst/>
          </a:prstGeom>
        </p:spPr>
      </p:pic>
      <p:sp>
        <p:nvSpPr>
          <p:cNvPr id="14" name="!!Line">
            <a:extLst>
              <a:ext uri="{FF2B5EF4-FFF2-40B4-BE49-F238E27FC236}">
                <a16:creationId xmlns:a16="http://schemas.microsoft.com/office/drawing/2014/main" id="{0AF80B57-54E2-4D01-8731-3F38B0C56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8192" y="1417320"/>
            <a:ext cx="9144" cy="4023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FA03E98F-DBAA-A503-B33C-82608EE268F2}"/>
              </a:ext>
            </a:extLst>
          </p:cNvPr>
          <p:cNvSpPr>
            <a:spLocks noGrp="1"/>
          </p:cNvSpPr>
          <p:nvPr>
            <p:ph idx="1"/>
          </p:nvPr>
        </p:nvSpPr>
        <p:spPr>
          <a:xfrm>
            <a:off x="6586303" y="2700112"/>
            <a:ext cx="4887685" cy="3210179"/>
          </a:xfrm>
        </p:spPr>
        <p:txBody>
          <a:bodyPr anchor="t">
            <a:normAutofit/>
          </a:bodyPr>
          <a:lstStyle/>
          <a:p>
            <a:r>
              <a:rPr lang="id-ID" sz="2000" dirty="0"/>
              <a:t>pen tablet menjadi sebuah alat yang sangat tepat digunakan untuk </a:t>
            </a:r>
            <a:r>
              <a:rPr lang="id-ID" sz="2000" b="1" dirty="0"/>
              <a:t>mengimplementasikan ide para disainer secara detail dengan format digital</a:t>
            </a:r>
            <a:r>
              <a:rPr lang="id-ID" sz="2000" dirty="0"/>
              <a:t>. Perangkat ini dapat mentransfer gambar Anda ke layar komputer dengan presisi dan detail.</a:t>
            </a:r>
            <a:endParaRPr lang="en-US" sz="2000" dirty="0"/>
          </a:p>
        </p:txBody>
      </p:sp>
    </p:spTree>
    <p:extLst>
      <p:ext uri="{BB962C8B-B14F-4D97-AF65-F5344CB8AC3E}">
        <p14:creationId xmlns:p14="http://schemas.microsoft.com/office/powerpoint/2010/main" val="419091181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405</Words>
  <Application>Microsoft Office PowerPoint</Application>
  <PresentationFormat>Widescreen</PresentationFormat>
  <Paragraphs>13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Algerian</vt:lpstr>
      <vt:lpstr>Amasis MT Pro Black</vt:lpstr>
      <vt:lpstr>Arial</vt:lpstr>
      <vt:lpstr>Calibri</vt:lpstr>
      <vt:lpstr>Calibri Light</vt:lpstr>
      <vt:lpstr>Tw Cen MT</vt:lpstr>
      <vt:lpstr>Office Theme</vt:lpstr>
      <vt:lpstr>  PELARATAN HYBIRD </vt:lpstr>
      <vt:lpstr>Televisi adalah salah satu media public yang memiliki tiga fungsi sebagai alat komunikasi massa.fungsi tersebut informasi, Fungsi pendididkan dan fungsi Hiburan </vt:lpstr>
      <vt:lpstr>Projektor  berfungsi untuk menampilkan Gambar dan Audio yang ada pada PC/Leptop  Cara Pemsangan:Tekan Tombol Windows+P Lalu pilih salah satu dari 4 opsi:Layar PC saja</vt:lpstr>
      <vt:lpstr>Komputer Fungsi utama dari komputer adalah melakukan pemrosesan. Yang diproses adalah berbagai macam data dan informasi yang diberikan oleh perangkat input. Kemudian data yang tersimpan dalam memori internal akan diproses untuk menghasilkan informasi baru yang nantinya akan dikirim ke perangkat output. Output.</vt:lpstr>
      <vt:lpstr>Saramonik Mendefinisikan Audio Transmiter dan Resiever Fungsi:untuk menghantarkan sinyal audio ke media Rekam   </vt:lpstr>
      <vt:lpstr>Splitter  merupakan perangkat yang berfungsi memisahkan sinyal untuk voice telepon dan data Fungsi Splitter Konektor Headset Seperti namanya, splitter atau ada yang menyebutnya converter merupakan perangkat bantuan konektor jack 3,5mm dari headset ke gawai atau laptop/komputer dari satu colokan ke dua colokan dan sebaliknya</vt:lpstr>
      <vt:lpstr>Kamera Kamera merupakan alat yang digunakan untuk membuat gambar dari objek untuk selanjutnya dibiaskan melalui lensa pada sensor CCD dan akhir-akhir ini pada sensor BSI-CMOS (Back Side Illuminated) sensor yang lebih irit daya untuk kamera yang lebih canggih yang hasilnya kemudian direkam dalam format digital ke dalam media </vt:lpstr>
      <vt:lpstr>Speker  adalah transduser yang mengubah sinyal elektrik ke frekuensi audio (suara) melalui penggetaran komponen yang berbentuk membran untuk menggetarkan udara sehingga terjadilah gelombang suara yaang terdengar sampai di gendang telinga dan dapat didengar sebagai suara</vt:lpstr>
      <vt:lpstr>Pen Display </vt:lpstr>
      <vt:lpstr>Mixer mixer berfungsi sebagai pencampur suara, sebuah mixing console, baik itu analog maupun digital, atau juga disebut soundboard / mixing desk (papan suara) adalah sebuah peralatan elektronik yang berfungsi memadukan (lebih populer dengan istilah "mixing"), pengaturan jalur (routing) dan mengubah level, serta harmonisasi </vt:lpstr>
      <vt:lpstr>Sound Card Sound card adalah komponen yang memungkinkan komputer mengirim data audio ke perangkat audio seperti speaker, headphone dan lain sebagainya. Sound card juga terkadang disebut sebagai audio card, adaptor audio atau adaptor sound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Pelaratan Hybird  Gku 1 K1.9675</dc:title>
  <dc:creator>Yadi Prayitno Noor, SP,MP</dc:creator>
  <cp:lastModifiedBy>Yadi Prayitno Noor, SP,MP</cp:lastModifiedBy>
  <cp:revision>2</cp:revision>
  <dcterms:created xsi:type="dcterms:W3CDTF">2023-01-17T04:45:19Z</dcterms:created>
  <dcterms:modified xsi:type="dcterms:W3CDTF">2023-01-18T00:56:08Z</dcterms:modified>
</cp:coreProperties>
</file>